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66" r:id="rId4"/>
    <p:sldId id="500" r:id="rId5"/>
    <p:sldId id="506" r:id="rId6"/>
    <p:sldId id="526" r:id="rId7"/>
    <p:sldId id="527" r:id="rId8"/>
    <p:sldId id="529" r:id="rId9"/>
    <p:sldId id="540" r:id="rId10"/>
    <p:sldId id="541" r:id="rId11"/>
    <p:sldId id="530" r:id="rId12"/>
    <p:sldId id="544" r:id="rId13"/>
    <p:sldId id="545" r:id="rId14"/>
    <p:sldId id="542" r:id="rId15"/>
    <p:sldId id="543" r:id="rId16"/>
    <p:sldId id="508" r:id="rId17"/>
    <p:sldId id="532" r:id="rId18"/>
    <p:sldId id="533" r:id="rId19"/>
    <p:sldId id="536" r:id="rId20"/>
    <p:sldId id="546" r:id="rId21"/>
    <p:sldId id="547" r:id="rId22"/>
    <p:sldId id="548" r:id="rId23"/>
    <p:sldId id="549" r:id="rId24"/>
    <p:sldId id="561" r:id="rId25"/>
    <p:sldId id="510" r:id="rId26"/>
    <p:sldId id="535" r:id="rId27"/>
    <p:sldId id="534" r:id="rId28"/>
    <p:sldId id="537" r:id="rId29"/>
    <p:sldId id="551" r:id="rId30"/>
    <p:sldId id="550" r:id="rId31"/>
    <p:sldId id="552" r:id="rId32"/>
    <p:sldId id="553" r:id="rId33"/>
    <p:sldId id="555" r:id="rId34"/>
    <p:sldId id="556" r:id="rId35"/>
    <p:sldId id="522" r:id="rId36"/>
    <p:sldId id="538" r:id="rId37"/>
    <p:sldId id="557" r:id="rId38"/>
    <p:sldId id="558" r:id="rId39"/>
    <p:sldId id="505" r:id="rId40"/>
    <p:sldId id="503" r:id="rId41"/>
    <p:sldId id="559" r:id="rId42"/>
    <p:sldId id="352" r:id="rId43"/>
    <p:sldId id="56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Objects and JSON" id="{498DBF25-FF60-42D0-BBD3-1BBB4DC77F1E}">
          <p14:sldIdLst>
            <p14:sldId id="506"/>
            <p14:sldId id="526"/>
            <p14:sldId id="527"/>
            <p14:sldId id="529"/>
            <p14:sldId id="540"/>
            <p14:sldId id="541"/>
            <p14:sldId id="530"/>
            <p14:sldId id="544"/>
            <p14:sldId id="545"/>
            <p14:sldId id="542"/>
            <p14:sldId id="543"/>
          </p14:sldIdLst>
        </p14:section>
        <p14:section name="Associative Arrays" id="{EE744253-62E6-4029-AF35-EC0C9EF2A88D}">
          <p14:sldIdLst>
            <p14:sldId id="508"/>
            <p14:sldId id="532"/>
            <p14:sldId id="533"/>
            <p14:sldId id="536"/>
            <p14:sldId id="546"/>
            <p14:sldId id="547"/>
            <p14:sldId id="548"/>
            <p14:sldId id="549"/>
            <p14:sldId id="561"/>
          </p14:sldIdLst>
        </p14:section>
        <p14:section name="The Map Class in JS" id="{08887252-DAF3-4971-9475-E91B4DCD96D1}">
          <p14:sldIdLst>
            <p14:sldId id="510"/>
            <p14:sldId id="535"/>
            <p14:sldId id="534"/>
            <p14:sldId id="537"/>
            <p14:sldId id="551"/>
            <p14:sldId id="550"/>
            <p14:sldId id="552"/>
            <p14:sldId id="553"/>
            <p14:sldId id="555"/>
            <p14:sldId id="556"/>
          </p14:sldIdLst>
        </p14:section>
        <p14:section name="The Set Class in JS" id="{58BA20AA-1017-4151-BE1F-368AB3906023}">
          <p14:sldIdLst>
            <p14:sldId id="522"/>
            <p14:sldId id="538"/>
            <p14:sldId id="557"/>
            <p14:sldId id="558"/>
            <p14:sldId id="505"/>
          </p14:sldIdLst>
        </p14:section>
        <p14:section name="Conclusion" id="{74117E1B-3537-40BA-9951-C68D5C3C80E5}">
          <p14:sldIdLst>
            <p14:sldId id="503"/>
            <p14:sldId id="559"/>
            <p14:sldId id="352"/>
            <p14:sldId id="5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98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1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Objects, JSON, Associative</a:t>
            </a:r>
            <a:br>
              <a:rPr lang="en-US" dirty="0"/>
            </a:br>
            <a:r>
              <a:rPr lang="en-US" dirty="0"/>
              <a:t>Arrays, Maps and Sets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5482" y="3665302"/>
            <a:ext cx="16366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Objects,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Maps, Sets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36" y="4101408"/>
            <a:ext cx="2030750" cy="1745408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8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69" y="3467912"/>
            <a:ext cx="2071331" cy="996685"/>
          </a:xfrm>
          <a:prstGeom prst="roundRect">
            <a:avLst>
              <a:gd name="adj" fmla="val 6863"/>
            </a:avLst>
          </a:prstGeom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86" y="3461843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1219200"/>
            <a:ext cx="10575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polygon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about: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name: "triangle", color: "red"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corners: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x:2, y:6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x:3, y:1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x:-2, y:2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(polygon));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{"about":{"name":"triangle","color":"red"},"corners":[{"x":2,"y":6},{"x":3,"y":1},{"x":-2,"y":2}]}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console.log(polygon.about.color);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polygon.about.location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x:4, y:-7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Score to HTML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holding array of objects: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{name,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score}</a:t>
            </a:r>
            <a:r>
              <a:rPr lang="en-US" sz="33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6512" y="3964024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&amp;amp; Kiro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&amp;amp;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Viki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512" y="2592424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":"Pesho &amp; Kiro","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":479},{"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":"Gosho, Maria &amp; Viki","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":205}]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381724" y="3184192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Score to 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1151121"/>
            <a:ext cx="10942376" cy="4887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scoreToHTMLTable(scoreJSON) {</a:t>
            </a:r>
          </a:p>
          <a:p>
            <a:r>
              <a:rPr lang="en-US" sz="2800" dirty="0"/>
              <a:t>  let html = "&lt;table&gt;\n";</a:t>
            </a:r>
          </a:p>
          <a:p>
            <a:r>
              <a:rPr lang="en-US" sz="2800" dirty="0"/>
              <a:t>  html += "  &lt;tr&gt;&lt;th&gt;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/>
              <a:t>&lt;/th&gt;&lt;th&gt;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score</a:t>
            </a:r>
            <a:r>
              <a:rPr lang="en-US" sz="2800" dirty="0"/>
              <a:t>&lt;/th&gt;\n";</a:t>
            </a:r>
          </a:p>
          <a:p>
            <a:r>
              <a:rPr lang="en-US" sz="2800" dirty="0"/>
              <a:t>  let arr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800" dirty="0"/>
              <a:t>(scoreJSON);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obj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arr)</a:t>
            </a:r>
          </a:p>
          <a:p>
            <a:r>
              <a:rPr lang="en-US" sz="2800" dirty="0"/>
              <a:t>    html += `  &lt;tr&gt;&lt;td&gt;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${htmlEscape(obj['name'])}</a:t>
            </a:r>
            <a:r>
              <a:rPr lang="en-US" sz="2800" dirty="0"/>
              <a:t>` +</a:t>
            </a:r>
          </a:p>
          <a:p>
            <a:r>
              <a:rPr lang="en-US" sz="2800" dirty="0"/>
              <a:t>      `&lt;/td&gt;&lt;td&gt;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${obj['score']}</a:t>
            </a:r>
            <a:r>
              <a:rPr lang="en-US" sz="2800" dirty="0"/>
              <a:t>&lt;/td&gt;&lt;/tr&gt;\n`;</a:t>
            </a:r>
          </a:p>
          <a:p>
            <a:r>
              <a:rPr lang="en-US" sz="2800" dirty="0"/>
              <a:t>  return html + "&lt;/table&gt;";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  function htmlEscape(text) {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800" dirty="0"/>
              <a:t> }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589212" y="5486400"/>
            <a:ext cx="8977200" cy="552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/>
              <a:t>scoreToHTMLTable(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[{"name":"Pesho","score":70}]</a:t>
            </a:r>
            <a:r>
              <a:rPr lang="en-US" sz="2600"/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</a:t>
            </a:r>
            <a:r>
              <a:rPr lang="en-US" sz="3300"/>
              <a:t>holding array </a:t>
            </a:r>
            <a:r>
              <a:rPr lang="en-US" sz="3300" dirty="0"/>
              <a:t>of JS objects (key / value pairs)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From JSON to HTML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886200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Tomatoes &amp;amp; Chips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2.35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J&amp;amp;B Chocolate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":"Tomatoes &amp; Chips","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":2.35},{"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":"J&amp;B Chocolate","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":0.96}]</a:t>
            </a:r>
          </a:p>
        </p:txBody>
      </p:sp>
      <p:sp>
        <p:nvSpPr>
          <p:cNvPr id="16" name="Curved Right Arrow 8"/>
          <p:cNvSpPr/>
          <p:nvPr/>
        </p:nvSpPr>
        <p:spPr>
          <a:xfrm>
            <a:off x="381724" y="3106368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8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From JSON to HTML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0"/>
            <a:ext cx="10555194" cy="5116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JSONToHTMLTable(json) {</a:t>
            </a:r>
          </a:p>
          <a:p>
            <a:r>
              <a:rPr lang="en-US" sz="2600" dirty="0"/>
              <a:t>  let html = "&lt;table&gt;\n";</a:t>
            </a:r>
          </a:p>
          <a:p>
            <a:r>
              <a:rPr lang="en-US" sz="2600" dirty="0"/>
              <a:t>  let arr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600" dirty="0"/>
              <a:t>(json);</a:t>
            </a:r>
          </a:p>
          <a:p>
            <a:r>
              <a:rPr lang="en-US" sz="2600" dirty="0"/>
              <a:t>  html += "  &lt;tr&gt;";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key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Object.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(arr[0]))</a:t>
            </a:r>
          </a:p>
          <a:p>
            <a:r>
              <a:rPr lang="en-US" sz="2600" dirty="0"/>
              <a:t>    html += `&lt;th&gt;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${htmlEscape(key)}</a:t>
            </a:r>
            <a:r>
              <a:rPr lang="en-US" sz="2600" dirty="0"/>
              <a:t>&lt;/th&gt;`;</a:t>
            </a:r>
          </a:p>
          <a:p>
            <a:r>
              <a:rPr lang="en-US" sz="2600" dirty="0"/>
              <a:t>  html += "&lt;/tr&gt;\n";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obj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arr) {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//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TODO: print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obj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values 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&lt;tr&gt;&lt;td&gt;…&lt;/td&gt;&lt;/tr&gt;</a:t>
            </a:r>
          </a:p>
          <a:p>
            <a:r>
              <a:rPr lang="en-US" sz="2600" dirty="0"/>
              <a:t>  return html + "&lt;/table&gt;";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function htmlEscape(text) {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600" dirty="0"/>
              <a:t> }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679687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JSONToHTMLTable(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[{"X":5,"Y":7},{"X":2,"Y":4}]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890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Objects as Associative Arrays in JS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2302476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32901"/>
              </p:ext>
            </p:extLst>
          </p:nvPr>
        </p:nvGraphicFramePr>
        <p:xfrm>
          <a:off x="3162954" y="2923193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44" y="668500"/>
            <a:ext cx="5911082" cy="1345379"/>
          </a:xfrm>
          <a:prstGeom prst="roundRect">
            <a:avLst>
              <a:gd name="adj" fmla="val 3652"/>
            </a:avLst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sz="3300" dirty="0"/>
              <a:t> (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300" dirty="0"/>
              <a:t> /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300" dirty="0"/>
              <a:t>) == arrays indexed by keys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Not by the numbers 0, 1, 2, …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Hold a set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{key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value}</a:t>
            </a:r>
            <a:r>
              <a:rPr lang="en-US" sz="3300" dirty="0"/>
              <a:t>, just like JS objects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Arrays (Maps, Dictionaries)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6471" y="3143375"/>
            <a:ext cx="5486400" cy="3318902"/>
            <a:chOff x="6206471" y="3143375"/>
            <a:chExt cx="5486400" cy="3318902"/>
          </a:xfrm>
        </p:grpSpPr>
        <p:sp>
          <p:nvSpPr>
            <p:cNvPr id="7" name="Rectangle 6"/>
            <p:cNvSpPr/>
            <p:nvPr/>
          </p:nvSpPr>
          <p:spPr>
            <a:xfrm>
              <a:off x="6206471" y="3143375"/>
              <a:ext cx="5486400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Associative array (dictionary)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06471" y="3931801"/>
              <a:ext cx="5486400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aphicFrame>
          <p:nvGraphicFramePr>
            <p:cNvPr id="13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42001"/>
                </p:ext>
              </p:extLst>
            </p:nvPr>
          </p:nvGraphicFramePr>
          <p:xfrm>
            <a:off x="6532879" y="4600769"/>
            <a:ext cx="4856798" cy="1554480"/>
          </p:xfrm>
          <a:graphic>
            <a:graphicData uri="http://schemas.openxmlformats.org/drawingml/2006/table">
              <a:tbl>
                <a:tblPr/>
                <a:tblGrid>
                  <a:gridCol w="233076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260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John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+1-555-8976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Lisa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+1-555-1234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Sam Doe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+1-555-5030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541712" y="4035294"/>
              <a:ext cx="2312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68654" y="4039789"/>
              <a:ext cx="251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612" y="3151094"/>
            <a:ext cx="5359306" cy="3311183"/>
            <a:chOff x="479612" y="3151094"/>
            <a:chExt cx="5359306" cy="3311183"/>
          </a:xfrm>
        </p:grpSpPr>
        <p:sp>
          <p:nvSpPr>
            <p:cNvPr id="6" name="Rectangle 5"/>
            <p:cNvSpPr/>
            <p:nvPr/>
          </p:nvSpPr>
          <p:spPr>
            <a:xfrm>
              <a:off x="479612" y="3151094"/>
              <a:ext cx="5359306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Traditional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9612" y="3931801"/>
              <a:ext cx="5359306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831089" y="4603959"/>
              <a:ext cx="353654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1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2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3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4</a:t>
              </a:r>
            </a:p>
          </p:txBody>
        </p:sp>
        <p:graphicFrame>
          <p:nvGraphicFramePr>
            <p:cNvPr id="1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205315"/>
                </p:ext>
              </p:extLst>
            </p:nvPr>
          </p:nvGraphicFramePr>
          <p:xfrm>
            <a:off x="1680500" y="5166240"/>
            <a:ext cx="3858870" cy="638447"/>
          </p:xfrm>
          <a:graphic>
            <a:graphicData uri="http://schemas.openxmlformats.org/drawingml/2006/table">
              <a:tbl>
                <a:tblPr/>
                <a:tblGrid>
                  <a:gridCol w="7717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638447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-3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12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408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33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86404" y="4607368"/>
              <a:ext cx="101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404" y="5240523"/>
              <a:ext cx="101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 }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"John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"+1-555-8976";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2800" dirty="0"/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"Lisa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"+1-555-1234";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"Sam Doe"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"+1-555-5030";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"+359-2-981-9819";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Replace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800" dirty="0"/>
              <a:t>phonebook["John Smith"];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Object.keys</a:t>
            </a:r>
            <a:r>
              <a:rPr lang="en-US" sz="2800" dirty="0"/>
              <a:t>(phonebook).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key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phonebook[key]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keys</a:t>
            </a:r>
            <a:r>
              <a:rPr lang="en-US" dirty="0"/>
              <a:t> in JS objects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unspecified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Keys in JS Object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905000"/>
            <a:ext cx="1048678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obj = {</a:t>
            </a:r>
          </a:p>
          <a:p>
            <a:r>
              <a:rPr lang="en-US" sz="2800" dirty="0"/>
              <a:t>  "1": 'one',</a:t>
            </a:r>
          </a:p>
          <a:p>
            <a:r>
              <a:rPr lang="en-US" sz="2800" dirty="0"/>
              <a:t>  "3": 'three',</a:t>
            </a:r>
          </a:p>
          <a:p>
            <a:r>
              <a:rPr lang="en-US" sz="2800" dirty="0"/>
              <a:t>  "2": 'two',</a:t>
            </a:r>
          </a:p>
          <a:p>
            <a:r>
              <a:rPr lang="en-US" sz="2800" dirty="0"/>
              <a:t>  "z": 'z',</a:t>
            </a:r>
          </a:p>
          <a:p>
            <a:r>
              <a:rPr lang="en-US" sz="2800" dirty="0"/>
              <a:t>  "a": 'a'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console.log(Object.keys(obj));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["1", "2", "3", "z", "a"]</a:t>
            </a:r>
          </a:p>
          <a:p>
            <a:r>
              <a:rPr lang="en-US" sz="2800" dirty="0"/>
              <a:t>console.log(obj);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Object {1: "one", 2: "two", 3: "three", z: "z", a: "a"}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167751"/>
            <a:ext cx="4077331" cy="2556649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113068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natural order </a:t>
            </a:r>
            <a:r>
              <a:rPr lang="en-US" sz="3200" dirty="0"/>
              <a:t>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6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JSON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Associative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dirty="0"/>
              <a:t> Class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85877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sumOfTowns(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800" dirty="0"/>
              <a:t>;</a:t>
            </a:r>
          </a:p>
          <a:p>
            <a:r>
              <a:rPr lang="en-US" sz="2800" dirty="0"/>
              <a:t>  for (let i=0; i&lt;arr.length; i+=2) {</a:t>
            </a:r>
          </a:p>
          <a:p>
            <a:r>
              <a:rPr lang="en-US" sz="2800" dirty="0"/>
              <a:t>    let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town, 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arr[i], Number(arr[i+1])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r>
              <a:rPr lang="en-US" sz="2800" dirty="0"/>
              <a:t>    if (sums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2800" dirty="0"/>
              <a:t>)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income;</a:t>
            </a:r>
          </a:p>
          <a:p>
            <a:r>
              <a:rPr lang="en-US" sz="2800" dirty="0"/>
              <a:t>    else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income;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800" dirty="0"/>
              <a:t>(sums);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553212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sumOfTowns(['Sofia','20', 'Varna','10', 'Sofia','5'])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515103"/>
            <a:ext cx="4000500" cy="1515341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294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text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Return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172" y="3962400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6172" y="5271979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{"JS":3,"devs":2,"use":1,"Node":1,"js":1,"for":2,"server":1,"side":1}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531812" y="4419600"/>
            <a:ext cx="469381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countWords(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3000" dirty="0"/>
              <a:t>) {</a:t>
            </a:r>
          </a:p>
          <a:p>
            <a:r>
              <a:rPr lang="en-US" sz="3000" dirty="0"/>
              <a:t>  let text = inputLines.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('\n');</a:t>
            </a:r>
          </a:p>
          <a:p>
            <a:r>
              <a:rPr lang="en-US" sz="3000" dirty="0"/>
              <a:t>  let words = text.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[^A-Za-z0-9_]+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)</a:t>
            </a:r>
          </a:p>
          <a:p>
            <a:r>
              <a:rPr lang="en-US" sz="3000" dirty="0"/>
              <a:t>    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3000" dirty="0"/>
              <a:t>(w =&gt; w != '');</a:t>
            </a:r>
          </a:p>
          <a:p>
            <a:r>
              <a:rPr lang="en-US" sz="3000" dirty="0"/>
              <a:t>  let wordsCount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words)</a:t>
            </a:r>
          </a:p>
          <a:p>
            <a:r>
              <a:rPr lang="en-US" sz="3000" dirty="0"/>
              <a:t>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?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++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:</a:t>
            </a:r>
          </a:p>
          <a:p>
            <a:r>
              <a:rPr lang="en-US" sz="3000" dirty="0"/>
              <a:t>  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1;</a:t>
            </a:r>
          </a:p>
          <a:p>
            <a:r>
              <a:rPr lang="en-US" sz="3000" dirty="0"/>
              <a:t>  return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3000" dirty="0"/>
              <a:t>(wordsCount);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68" y="2971800"/>
            <a:ext cx="2901544" cy="2133871"/>
          </a:xfrm>
          <a:prstGeom prst="roundRect">
            <a:avLst>
              <a:gd name="adj" fmla="val 1167"/>
            </a:avLst>
          </a:prstGeom>
        </p:spPr>
      </p:pic>
    </p:spTree>
    <p:extLst>
      <p:ext uri="{BB962C8B-B14F-4D97-AF65-F5344CB8AC3E}">
        <p14:creationId xmlns:p14="http://schemas.microsoft.com/office/powerpoint/2010/main" val="1021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JS Objects &amp; JSON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123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The Map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Key / Value Map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1676400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826760"/>
              </p:ext>
            </p:extLst>
          </p:nvPr>
        </p:nvGraphicFramePr>
        <p:xfrm>
          <a:off x="3162954" y="2297117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1731642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1736137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65860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 class holds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}</a:t>
            </a:r>
            <a:r>
              <a:rPr lang="en-US" dirty="0">
                <a:sym typeface="Wingdings" panose="05000000000000000000" pitchFamily="2" charset="2"/>
              </a:rPr>
              <a:t> map</a:t>
            </a:r>
          </a:p>
          <a:p>
            <a:r>
              <a:rPr lang="en-US" dirty="0">
                <a:sym typeface="Wingdings" panose="05000000000000000000" pitchFamily="2" charset="2"/>
              </a:rPr>
              <a:t>Better functionality than plain JS 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11" y="2096472"/>
            <a:ext cx="4756609" cy="3999528"/>
          </a:xfrm>
          <a:prstGeom prst="roundRect">
            <a:avLst>
              <a:gd name="adj" fmla="val 1101"/>
            </a:avLst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84212" y="3723455"/>
            <a:ext cx="5562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score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("Peter", 130);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("Maria", 85);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score)</a:t>
            </a:r>
          </a:p>
          <a:p>
            <a:r>
              <a:rPr lang="en-US" sz="2800" dirty="0"/>
              <a:t>  console.log(k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-&gt;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Map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("John Smith", "+1-555-8976");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endParaRPr lang="en-US" sz="2800" dirty="0"/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("Lisa Smith","+1-555-1234");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("Sam Doe", "+1-555-5030");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"+359-899-555-592");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"+359-2-981-9819");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Replace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("John Smith");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[key, value]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Preserve the Insertion Order of Keys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201368"/>
            <a:ext cx="10486782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map = new Map([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']</a:t>
            </a:r>
          </a:p>
          <a:p>
            <a:r>
              <a:rPr lang="en-US" sz="2800" dirty="0"/>
              <a:t>]);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console.log(map);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Map {"1" =&gt; "one", "3" =&gt; "three", "2" =&gt; "two", "z" =&gt; "z", "a" =&gt; "a"}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console.log(Array.from(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map.keys()</a:t>
            </a:r>
            <a:r>
              <a:rPr lang="en-US" sz="2800" dirty="0"/>
              <a:t>));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["1", "3", "2", "z", "a"]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570" y="1353768"/>
            <a:ext cx="4025833" cy="2913432"/>
          </a:xfrm>
          <a:prstGeom prst="roundRect">
            <a:avLst>
              <a:gd name="adj" fmla="val 1014"/>
            </a:avLst>
          </a:prstGeom>
        </p:spPr>
      </p:pic>
    </p:spTree>
    <p:extLst>
      <p:ext uri="{BB962C8B-B14F-4D97-AF65-F5344CB8AC3E}">
        <p14:creationId xmlns:p14="http://schemas.microsoft.com/office/powerpoint/2010/main" val="24605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Order alphabetically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words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 (with Map)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5588" y="4346341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8135" y="3139857"/>
            <a:ext cx="4005389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'devs' -&gt; 3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'for' -&gt; 2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'js' -&gt; 6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'node'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'server'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'side'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'use' -&gt; 2 times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11903" y="5106870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0322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 (with 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countWords(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words = inputLines.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600" dirty="0"/>
              <a:t>('\n').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toLowerCase</a:t>
            </a:r>
            <a:r>
              <a:rPr lang="en-US" sz="2600" dirty="0"/>
              <a:t>()</a:t>
            </a:r>
          </a:p>
          <a:p>
            <a:r>
              <a:rPr lang="en-US" sz="2600" dirty="0"/>
              <a:t>    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[^A-Za-z0-9_]+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2600" dirty="0"/>
              <a:t>(w =&gt; w != '');</a:t>
            </a:r>
          </a:p>
          <a:p>
            <a:r>
              <a:rPr lang="en-US" sz="2600" dirty="0"/>
              <a:t>  let wordsCount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sz="2600" dirty="0"/>
              <a:t>();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words)</a:t>
            </a:r>
          </a:p>
          <a:p>
            <a:r>
              <a:rPr lang="en-US" sz="2600" dirty="0"/>
              <a:t>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(w) ?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</a:t>
            </a:r>
          </a:p>
          <a:p>
            <a:r>
              <a:rPr lang="en-US" sz="2600" dirty="0"/>
              <a:t>  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(w)+1) :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 1);</a:t>
            </a:r>
          </a:p>
          <a:p>
            <a:r>
              <a:rPr lang="en-US" sz="2600" dirty="0"/>
              <a:t>  let allWords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600" dirty="0"/>
              <a:t>(wordsCount.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()).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600" dirty="0"/>
              <a:t>();</a:t>
            </a:r>
          </a:p>
          <a:p>
            <a:r>
              <a:rPr lang="en-US" sz="2600" dirty="0"/>
              <a:t>  allWords.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600" dirty="0"/>
              <a:t>(w =&gt;</a:t>
            </a:r>
          </a:p>
          <a:p>
            <a:r>
              <a:rPr lang="en-US" sz="2600" dirty="0"/>
              <a:t>    console.log(`'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${w}</a:t>
            </a:r>
            <a:r>
              <a:rPr lang="en-US" sz="2600" dirty="0"/>
              <a:t>'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-&gt;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${wordsCount.get(w)}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times`));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2411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population</a:t>
            </a:r>
            <a:r>
              <a:rPr lang="en-US" dirty="0"/>
              <a:t> (like shown below) and print a the towns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population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Print the towns in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order of their first appearance</a:t>
            </a: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Population in Towns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212" y="3127140"/>
            <a:ext cx="38301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1200000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420000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6412" y="4042390"/>
            <a:ext cx="3429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: 460000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: 1300000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: 470000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5813453" y="4584632"/>
            <a:ext cx="476701" cy="344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079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Population in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46965"/>
            <a:ext cx="10555194" cy="50863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populationInTowns(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dataRows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total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600" dirty="0"/>
              <a:t>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dataRow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dataRows) {</a:t>
            </a:r>
          </a:p>
          <a:p>
            <a:r>
              <a:rPr lang="en-US" sz="2600" dirty="0"/>
              <a:t>    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population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= dataRow.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\s*&lt;-&gt;\s*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);</a:t>
            </a:r>
          </a:p>
          <a:p>
            <a:r>
              <a:rPr lang="en-US" sz="2600" dirty="0"/>
              <a:t>    population = Number(population);</a:t>
            </a:r>
          </a:p>
          <a:p>
            <a:r>
              <a:rPr lang="en-US" sz="2600" dirty="0"/>
              <a:t>    if (total.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(town))</a:t>
            </a:r>
          </a:p>
          <a:p>
            <a:r>
              <a:rPr lang="en-US" sz="2600" dirty="0"/>
              <a:t>     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(town) + population);</a:t>
            </a:r>
          </a:p>
          <a:p>
            <a:r>
              <a:rPr lang="en-US" sz="2600" dirty="0"/>
              <a:t>    else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population);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sum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total)</a:t>
            </a:r>
          </a:p>
          <a:p>
            <a:r>
              <a:rPr lang="en-US" sz="2600" dirty="0"/>
              <a:t>    console.log(town + " : " + sum);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3" y="5599888"/>
            <a:ext cx="89360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populationInTowns(['B&lt;-&gt;20', 'A&lt;-&gt;30', 'B&lt;-&gt;5'])</a:t>
            </a:r>
          </a:p>
        </p:txBody>
      </p:sp>
    </p:spTree>
    <p:extLst>
      <p:ext uri="{BB962C8B-B14F-4D97-AF65-F5344CB8AC3E}">
        <p14:creationId xmlns:p14="http://schemas.microsoft.com/office/powerpoint/2010/main" val="24230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sales data</a:t>
            </a:r>
            <a:r>
              <a:rPr lang="en-US" sz="3200" dirty="0"/>
              <a:t> in the following format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Print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product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the towns and product as they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appear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City Markets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4349" y="4432401"/>
            <a:ext cx="6145864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Laptops HP -&gt; 200 : 2000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Raspberry -&gt; 200000 : 1500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Oranges -&gt; 200000 : 1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Cherries -&gt; 1000 : 0.3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Audi Q7 -&gt; 200 : 100000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52600"/>
            <a:ext cx="105156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{town} -&gt; {product} -&gt; {amountOfSales}:{priceForOneUnit}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7412" y="3656804"/>
            <a:ext cx="4343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Sofia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$$$Laptops HP : 400000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$$$Raspberry : 300000000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$$$Audi Q7 : 20000000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Montana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Oranges</a:t>
            </a: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: 200000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$$$Cherries : 4000</a:t>
            </a:r>
          </a:p>
        </p:txBody>
      </p:sp>
      <p:sp>
        <p:nvSpPr>
          <p:cNvPr id="3" name="Arrow: Bent 2"/>
          <p:cNvSpPr/>
          <p:nvPr/>
        </p:nvSpPr>
        <p:spPr>
          <a:xfrm>
            <a:off x="6190068" y="3733800"/>
            <a:ext cx="915298" cy="570688"/>
          </a:xfrm>
          <a:prstGeom prst="bentArrow">
            <a:avLst>
              <a:gd name="adj1" fmla="val 30897"/>
              <a:gd name="adj2" fmla="val 34502"/>
              <a:gd name="adj3" fmla="val 4780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City Markets (Nested Maps)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990600"/>
            <a:ext cx="10942376" cy="525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cityMarkets(sales) {</a:t>
            </a:r>
          </a:p>
          <a:p>
            <a:r>
              <a:rPr lang="en-US" dirty="0"/>
              <a:t>  let townsWithProducts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sale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sales) {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town,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product,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quantityPrice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sale.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(/\s*-&gt;\s*/);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quantity, 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/>
              <a:t> = quantityPrice.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(/\s*:\s*/);</a:t>
            </a:r>
          </a:p>
          <a:p>
            <a:r>
              <a:rPr lang="en-US" dirty="0"/>
              <a:t>    if (!townsWithProducts.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dirty="0"/>
              <a:t>(town))</a:t>
            </a:r>
          </a:p>
          <a:p>
            <a:r>
              <a:rPr lang="en-US" dirty="0"/>
              <a:t>  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(town,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dirty="0"/>
              <a:t>);</a:t>
            </a:r>
          </a:p>
          <a:p>
            <a:r>
              <a:rPr lang="en-US" dirty="0"/>
              <a:t>    let income = quantity * price;</a:t>
            </a:r>
          </a:p>
          <a:p>
            <a:r>
              <a:rPr lang="en-US" dirty="0"/>
              <a:t>    let oldIncome =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(product);</a:t>
            </a:r>
          </a:p>
          <a:p>
            <a:r>
              <a:rPr lang="en-US" dirty="0"/>
              <a:t>    if (oldIncome) income += oldIncome;</a:t>
            </a:r>
          </a:p>
          <a:p>
            <a:r>
              <a:rPr lang="en-US" dirty="0"/>
              <a:t>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(product, income);</a:t>
            </a:r>
          </a:p>
          <a:p>
            <a:r>
              <a:rPr lang="en-US" dirty="0"/>
              <a:t>  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// TODO: print the incomes by towns and products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4432" y="6287376"/>
            <a:ext cx="928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34376"/>
            <a:ext cx="8938472" cy="820600"/>
          </a:xfrm>
        </p:spPr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12544"/>
            <a:ext cx="8938472" cy="688256"/>
          </a:xfrm>
        </p:spPr>
        <p:txBody>
          <a:bodyPr/>
          <a:lstStyle/>
          <a:p>
            <a:r>
              <a:rPr lang="en-US" dirty="0"/>
              <a:t>Set of Unique Values of Any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946751"/>
            <a:ext cx="5486400" cy="3513630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val="2119397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words </a:t>
            </a:r>
            <a:r>
              <a:rPr lang="en-US" dirty="0"/>
              <a:t>from a text (case insensitive)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hold the words in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appearance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419600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89812" y="4678131"/>
            <a:ext cx="378950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475412" y="5180128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\b[a-zA-Z0-9_]+\b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Maps and 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JS hold key-value pairs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map keys to values, preserve keys order</a:t>
            </a:r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unique collection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4" y="1733144"/>
            <a:ext cx="7010398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'Sofia';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4" y="4306112"/>
            <a:ext cx="701039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Map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('score', 20);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5912425"/>
            <a:ext cx="701039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set.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Objects, Properties and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74" y="840733"/>
            <a:ext cx="6304438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JavaScript hold key-value pairs: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816451"/>
            <a:ext cx="10667998" cy="4608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"SoftUni", age: 3}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'site'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"Software University";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"Software University", age: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site: "https://softuni.bg"}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 value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{age: 10, site: undefined}</a:t>
            </a:r>
          </a:p>
        </p:txBody>
      </p:sp>
      <p:pic>
        <p:nvPicPr>
          <p:cNvPr id="8194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16" y="4630131"/>
            <a:ext cx="1683117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3" y="1123655"/>
            <a:ext cx="3837154" cy="1117487"/>
          </a:xfrm>
          <a:prstGeom prst="roundRect">
            <a:avLst>
              <a:gd name="adj" fmla="val 1502"/>
            </a:avLst>
          </a:prstGeom>
        </p:spPr>
      </p:pic>
    </p:spTree>
    <p:extLst>
      <p:ext uri="{BB962C8B-B14F-4D97-AF65-F5344CB8AC3E}">
        <p14:creationId xmlns:p14="http://schemas.microsoft.com/office/powerpoint/2010/main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Objects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sofia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"Sofia", lat: 42.696552, long: 23.326011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(sofia));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"name", "lat", "long"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emptyObj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(emptyObj));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4" y="3739781"/>
            <a:ext cx="1082039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Object.hasOwnProperty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('name'));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does not exist");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exists");</a:t>
            </a:r>
          </a:p>
        </p:txBody>
      </p:sp>
    </p:spTree>
    <p:extLst>
      <p:ext uri="{BB962C8B-B14F-4D97-AF65-F5344CB8AC3E}">
        <p14:creationId xmlns:p14="http://schemas.microsoft.com/office/powerpoint/2010/main" val="329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can be stored as text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format</a:t>
            </a:r>
          </a:p>
          <a:p>
            <a:pPr lvl="1"/>
            <a:r>
              <a:rPr lang="en-US" dirty="0">
                <a:hlinkClick r:id="rId2"/>
              </a:rPr>
              <a:t>JSON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 == text object format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JSON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28291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: "SoftUni", age :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{"name":"SoftUni","age":3}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813" y="48865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"{\"name\":\"Nakov\",\"age\":24}"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"Nakov", age: 24}</a:t>
            </a:r>
          </a:p>
        </p:txBody>
      </p:sp>
      <p:pic>
        <p:nvPicPr>
          <p:cNvPr id="4098" name="Picture 2" descr="https://i1.wp.com/www.alsacreations.com/xmedia/doc/full/js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26169"/>
            <a:ext cx="1828800" cy="1133476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58" y="4692802"/>
            <a:ext cx="1815654" cy="996831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holding towns with GPS coordinates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each string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dirty="0"/>
              <a:t>(see the below format)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output array of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Towns to JSON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935835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[{"Town":"Sofia","Latitude":42.696552,"Longitude":23.32601},{"Town":"Beijing","Latitude":39.913818,"Longitude":116.363625}]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3202327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Town | Latitude | Longitude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Sofia | 42.696552 | 23.32601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Beijing | 39.913818 | 116.363625 |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4217794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8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Towns to JSON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142402"/>
            <a:ext cx="10555194" cy="48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parseTownsToJSON(towns) {</a:t>
            </a:r>
          </a:p>
          <a:p>
            <a:r>
              <a:rPr lang="en-US" sz="2700" dirty="0"/>
              <a:t>  let townsArr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700" dirty="0"/>
              <a:t>;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700" dirty="0"/>
              <a:t> (let town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700" dirty="0"/>
              <a:t> towns.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sz="2700" dirty="0"/>
              <a:t>(1)) {</a:t>
            </a:r>
          </a:p>
          <a:p>
            <a:r>
              <a:rPr lang="en-US" sz="2700" dirty="0"/>
              <a:t>    let [empty,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lng] =</a:t>
            </a:r>
          </a:p>
          <a:p>
            <a:r>
              <a:rPr lang="en-US" sz="2700" dirty="0"/>
              <a:t>      town.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700" dirty="0"/>
              <a:t>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/\s*\|\s*/</a:t>
            </a:r>
            <a:r>
              <a:rPr lang="en-US" sz="2700" dirty="0"/>
              <a:t>);</a:t>
            </a:r>
          </a:p>
          <a:p>
            <a:r>
              <a:rPr lang="en-US" sz="2700" dirty="0"/>
              <a:t>    let townObj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700" dirty="0"/>
              <a:t>Town: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Latitude:</a:t>
            </a:r>
          </a:p>
          <a:p>
            <a:r>
              <a:rPr lang="en-US" sz="2700" dirty="0"/>
              <a:t>      Number(lat),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Longitude: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Number(lng)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dirty="0"/>
              <a:t>;</a:t>
            </a:r>
          </a:p>
          <a:p>
            <a:r>
              <a:rPr lang="en-US" sz="2700" dirty="0"/>
              <a:t>    townsArr.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700" dirty="0"/>
              <a:t>(townObj);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700" dirty="0"/>
              <a:t>(townsArr);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1" y="5525312"/>
            <a:ext cx="9621809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parseTownsToJSON(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|Town|Lat|Lng|</a:t>
            </a:r>
            <a:r>
              <a:rPr lang="en-US" sz="2450" dirty="0"/>
              <a:t>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|Sofia |42|23|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6019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3586</Words>
  <Application>Microsoft Office PowerPoint</Application>
  <PresentationFormat>Custom</PresentationFormat>
  <Paragraphs>462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Objects and Associative Arrays</vt:lpstr>
      <vt:lpstr>Table of Contents</vt:lpstr>
      <vt:lpstr>Have a Question?</vt:lpstr>
      <vt:lpstr>Objects in JS</vt:lpstr>
      <vt:lpstr>Objects in JS</vt:lpstr>
      <vt:lpstr>More about Objects</vt:lpstr>
      <vt:lpstr>Objects and JSON</vt:lpstr>
      <vt:lpstr>Problem: Towns to JSON</vt:lpstr>
      <vt:lpstr>Solution: Towns to JSON</vt:lpstr>
      <vt:lpstr>Nested Objects in JS</vt:lpstr>
      <vt:lpstr>Problem: Score to HTML </vt:lpstr>
      <vt:lpstr>Solution: Score to HTML</vt:lpstr>
      <vt:lpstr>Problem: From JSON to HTML Table</vt:lpstr>
      <vt:lpstr>Solution: From JSON to HTML Table</vt:lpstr>
      <vt:lpstr>Associative Arrays</vt:lpstr>
      <vt:lpstr>Associative Arrays (Maps, Dictionaries)</vt:lpstr>
      <vt:lpstr>Phonebook – Associative Array Example</vt:lpstr>
      <vt:lpstr>The Order of Keys in JS Object</vt:lpstr>
      <vt:lpstr>Problem: Sum by Town</vt:lpstr>
      <vt:lpstr>Solution: Sum of Towns</vt:lpstr>
      <vt:lpstr>Problem: Count Words in a Text</vt:lpstr>
      <vt:lpstr>Solution: Count Words in a Text</vt:lpstr>
      <vt:lpstr>Practice: JS Objects &amp; JSON</vt:lpstr>
      <vt:lpstr>The Map Class in JS</vt:lpstr>
      <vt:lpstr>The Map Class in JS</vt:lpstr>
      <vt:lpstr>Phonebook – Map Example</vt:lpstr>
      <vt:lpstr>Maps Preserve the Insertion Order of Keys</vt:lpstr>
      <vt:lpstr>Problem: Count Words in a Text (with Map)</vt:lpstr>
      <vt:lpstr>Solution: Count Words in a Text (with Map)</vt:lpstr>
      <vt:lpstr>Problem: Population in Towns</vt:lpstr>
      <vt:lpstr>Solution: Population in Towns</vt:lpstr>
      <vt:lpstr>Problem: City Markets</vt:lpstr>
      <vt:lpstr>Solution: City Markets (Nested Maps)</vt:lpstr>
      <vt:lpstr>The Set Class in JS</vt:lpstr>
      <vt:lpstr>The Set Class in JS</vt:lpstr>
      <vt:lpstr>Problem: Extract Unique Words</vt:lpstr>
      <vt:lpstr>Solution: Extract Unique Words</vt:lpstr>
      <vt:lpstr>Practice: Using Maps and Sets</vt:lpstr>
      <vt:lpstr>Summary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Associative Arrays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160</cp:revision>
  <dcterms:created xsi:type="dcterms:W3CDTF">2014-01-02T17:00:34Z</dcterms:created>
  <dcterms:modified xsi:type="dcterms:W3CDTF">2017-06-06T11:54:44Z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